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41"/>
  </p:notesMasterIdLst>
  <p:handoutMasterIdLst>
    <p:handoutMasterId r:id="rId42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4/6/2014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4/6/2014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hyperlink" Target="http://images.google.com/imgres?imgurl=http://www.palsolidarity.org/main/wp-content/shrapnel-full-sm.JPG&amp;imgrefurl=http://palsolidarity.org/2006/11/1688&amp;usg=__QZ_v6p6RwaK8PywWf74aXyMCv6o=&amp;h=350&amp;w=425&amp;sz=85&amp;hl=en&amp;start=3&amp;um=1&amp;tbnid=lpGBHSc9azdahM:&amp;tbnh=104&amp;tbnw=126&amp;prev=/images?q=shrapnel&amp;hl=en&amp;safe=active&amp;sa=N&amp;um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m/imgres?imgurl=http://bbs.chinadaily.com.cn/attachments/month_0808/bullets_4KhCaGwQINfs.jpg&amp;imgrefurl=http://bbs.chinadaily.com.cn/viewthread.php?action=printable&amp;tid=614575&amp;usg=__R6_-u36dI1c8iUKDaODAL281YxE=&amp;h=472&amp;w=800&amp;sz=66&amp;hl=en&amp;start=15&amp;um=1&amp;tbnid=gWpQvJ1QVPUZcM:&amp;tbnh=84&amp;tbnw=143&amp;prev=/images?q=bullets&amp;hl=en&amp;safe=active&amp;um=1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://images.google.com/imgres?imgurl=http://www.platatac.com/www/182/files/big_shrapnel-new.jpg&amp;imgrefurl=http://www.platatac.com/www/182/1001127/displayproduct/1018107_1001284_.html&amp;usg=__gGP62h0SKRa2gvB5dmrjwxgpIhk=&amp;h=268&amp;w=400&amp;sz=22&amp;hl=en&amp;start=5&amp;um=1&amp;tbnid=rBSib0EMA7BNxM:&amp;tbnh=83&amp;tbnw=124&amp;prev=/images?q=shrapnel&amp;hl=en&amp;safe=active&amp;sa=N&amp;um=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nlm.nih.gov/medlineplus/ency/images/ency/fullsize/19589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latin typeface="Tahoma" pitchFamily="34" charset="0"/>
                <a:cs typeface="Tahoma" pitchFamily="34" charset="0"/>
              </a:rPr>
              <a:t>TREATING PENETRATING</a:t>
            </a:r>
          </a:p>
          <a:p>
            <a:pPr algn="ctr"/>
            <a:r>
              <a:rPr lang="en-US" b="1" dirty="0">
                <a:latin typeface="Tahoma" pitchFamily="34" charset="0"/>
                <a:cs typeface="Tahoma" pitchFamily="34" charset="0"/>
              </a:rPr>
              <a:t> CHEST TRAUMA </a:t>
            </a:r>
          </a:p>
          <a:p>
            <a:pPr algn="ctr"/>
            <a:r>
              <a:rPr lang="en-US" b="1" dirty="0">
                <a:latin typeface="Tahoma" pitchFamily="34" charset="0"/>
                <a:cs typeface="Tahoma" pitchFamily="34" charset="0"/>
              </a:rPr>
              <a:t>AND </a:t>
            </a:r>
          </a:p>
          <a:p>
            <a:pPr algn="ctr"/>
            <a:r>
              <a:rPr lang="en-US" b="1" dirty="0">
                <a:latin typeface="Tahoma" pitchFamily="34" charset="0"/>
                <a:cs typeface="Tahoma" pitchFamily="34" charset="0"/>
              </a:rPr>
              <a:t>DECOMPRESSING A TENSION PNEUMOTHORAX</a:t>
            </a:r>
            <a:endParaRPr lang="en-US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Lesson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lnSpc>
                <a:spcPct val="80000"/>
              </a:lnSpc>
              <a:buClr>
                <a:schemeClr val="bg1"/>
              </a:buClr>
              <a:buNone/>
              <a:defRPr/>
            </a:pPr>
            <a:r>
              <a:rPr lang="en-US" sz="4400" b="1" dirty="0" smtClean="0">
                <a:latin typeface="Tahoma" pitchFamily="34" charset="0"/>
                <a:cs typeface="Tahoma" pitchFamily="34" charset="0"/>
              </a:rPr>
              <a:t>Put </a:t>
            </a:r>
            <a:r>
              <a:rPr lang="en-US" sz="4400" b="1" dirty="0">
                <a:latin typeface="Tahoma" pitchFamily="34" charset="0"/>
                <a:cs typeface="Tahoma" pitchFamily="34" charset="0"/>
              </a:rPr>
              <a:t>on gloves!!</a:t>
            </a:r>
          </a:p>
          <a:p>
            <a:pPr marL="742950" lvl="1" indent="-285750">
              <a:lnSpc>
                <a:spcPct val="80000"/>
              </a:lnSpc>
              <a:buFont typeface="Arial" charset="0"/>
              <a:buChar char="•"/>
              <a:defRPr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Locate Wound (Evaluate the Casualty)</a:t>
            </a:r>
          </a:p>
          <a:p>
            <a:pPr marL="742950" lvl="1" indent="-285750">
              <a:lnSpc>
                <a:spcPct val="80000"/>
              </a:lnSpc>
              <a:buFont typeface="Arial" charset="0"/>
              <a:buChar char="•"/>
              <a:defRPr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Check for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ENTRY &amp; EXIT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wounds</a:t>
            </a:r>
          </a:p>
          <a:p>
            <a:pPr marL="742950" lvl="1" indent="-285750">
              <a:lnSpc>
                <a:spcPct val="80000"/>
              </a:lnSpc>
              <a:buFont typeface="Arial" charset="0"/>
              <a:buChar char="•"/>
              <a:defRPr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Look for pools of 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blood</a:t>
            </a:r>
          </a:p>
          <a:p>
            <a:pPr marL="742950" lvl="1" indent="-285750">
              <a:lnSpc>
                <a:spcPct val="80000"/>
              </a:lnSpc>
              <a:buFont typeface="Arial" charset="0"/>
              <a:buChar char="•"/>
              <a:defRPr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If more than one open chest wound, treat the wound you find first.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CHECK FOR OPEN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WOUNDS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chest0017-t"/>
          <p:cNvPicPr>
            <a:picLocks noChangeAspect="1" noChangeArrowheads="1"/>
          </p:cNvPicPr>
          <p:nvPr/>
        </p:nvPicPr>
        <p:blipFill>
          <a:blip r:embed="rId2">
            <a:lum bright="10000" contrast="-8000"/>
          </a:blip>
          <a:srcRect/>
          <a:stretch>
            <a:fillRect/>
          </a:stretch>
        </p:blipFill>
        <p:spPr bwMode="auto">
          <a:xfrm>
            <a:off x="2687053" y="3748722"/>
            <a:ext cx="6823138" cy="310927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7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70916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Expose area around the wound, unless in a CBRN environment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Remove, cut, or tear clothing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b="1" u="sng" dirty="0">
                <a:latin typeface="Tahoma" pitchFamily="34" charset="0"/>
                <a:cs typeface="Tahoma" pitchFamily="34" charset="0"/>
              </a:rPr>
              <a:t>DO NOT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 remove stuck clothing</a:t>
            </a:r>
          </a:p>
          <a:p>
            <a:pPr marL="342900" indent="-342900">
              <a:lnSpc>
                <a:spcPct val="80000"/>
              </a:lnSpc>
              <a:buFont typeface="Arial" charset="0"/>
              <a:buChar char="•"/>
            </a:pPr>
            <a:r>
              <a:rPr lang="en-US" b="1" u="sng" dirty="0">
                <a:latin typeface="Tahoma" pitchFamily="34" charset="0"/>
                <a:cs typeface="Tahoma" pitchFamily="34" charset="0"/>
              </a:rPr>
              <a:t>DO NOT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 clean wound or remove objects from the wound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EXPOSING THE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View resul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7368" y="3449053"/>
            <a:ext cx="5442587" cy="263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6088559"/>
            <a:ext cx="10972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ahoma" pitchFamily="34" charset="0"/>
              </a:rPr>
              <a:t>If the casualty has multiple wounds affecting the same lung, apply an occlusive dressing to all wounds.</a:t>
            </a:r>
            <a:endParaRPr lang="en-US" sz="2200" b="1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45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w"/>
          <p:cNvPicPr>
            <a:picLocks noChangeAspect="1" noChangeArrowheads="1"/>
          </p:cNvPicPr>
          <p:nvPr/>
        </p:nvPicPr>
        <p:blipFill>
          <a:blip r:embed="rId2">
            <a:lum contrast="-24000"/>
          </a:blip>
          <a:srcRect/>
          <a:stretch>
            <a:fillRect/>
          </a:stretch>
        </p:blipFill>
        <p:spPr bwMode="auto">
          <a:xfrm>
            <a:off x="1034716" y="1488638"/>
            <a:ext cx="10122568" cy="536936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89358"/>
          </a:xfrm>
        </p:spPr>
        <p:txBody>
          <a:bodyPr>
            <a:normAutofit/>
          </a:bodyPr>
          <a:lstStyle/>
          <a:p>
            <a:pPr marL="342900" indent="-342900" algn="ctr">
              <a:lnSpc>
                <a:spcPct val="50000"/>
              </a:lnSpc>
              <a:buClr>
                <a:schemeClr val="bg1"/>
              </a:buClr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342900" indent="-342900">
              <a:buClr>
                <a:schemeClr val="bg1"/>
              </a:buClr>
              <a:buFontTx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Open the dressing wrapper</a:t>
            </a:r>
          </a:p>
          <a:p>
            <a:pPr marL="342900" indent="-342900">
              <a:buClr>
                <a:schemeClr val="bg1"/>
              </a:buClr>
              <a:buFontTx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Have the casualty exhale and hold their breath</a:t>
            </a:r>
          </a:p>
          <a:p>
            <a:pPr marL="342900" indent="-342900">
              <a:buClr>
                <a:schemeClr val="bg1"/>
              </a:buClr>
              <a:buFontTx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Apply and tape airtight material over wound and advise the casualty to continue breathing</a:t>
            </a:r>
          </a:p>
          <a:p>
            <a:pPr marL="342900" indent="-342900">
              <a:buClr>
                <a:schemeClr val="bg1"/>
              </a:buClr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0" indent="0" algn="ctr">
              <a:buClr>
                <a:schemeClr val="bg1"/>
              </a:buClr>
              <a:buNone/>
            </a:pPr>
            <a:endParaRPr lang="en-US" b="1" dirty="0" smtClean="0">
              <a:latin typeface="Tahoma" pitchFamily="34" charset="0"/>
              <a:cs typeface="Tahoma" pitchFamily="34" charset="0"/>
            </a:endParaRPr>
          </a:p>
          <a:p>
            <a:pPr marL="0" indent="0" algn="ctr">
              <a:buClr>
                <a:schemeClr val="bg1"/>
              </a:buClr>
              <a:buNone/>
            </a:pPr>
            <a:r>
              <a:rPr lang="en-US" b="1" dirty="0" smtClean="0">
                <a:latin typeface="Tahoma" pitchFamily="34" charset="0"/>
                <a:cs typeface="Tahoma" pitchFamily="34" charset="0"/>
              </a:rPr>
              <a:t>Occlusive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dressing must extend at least </a:t>
            </a:r>
            <a:r>
              <a:rPr lang="en-US" b="1" dirty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2 inches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over wound edges in all directions</a:t>
            </a:r>
          </a:p>
          <a:p>
            <a:pPr marL="0" indent="0" algn="ctr">
              <a:buClr>
                <a:schemeClr val="bg1"/>
              </a:buClr>
              <a:buNone/>
            </a:pPr>
            <a:r>
              <a:rPr lang="en-US" b="1" dirty="0" smtClean="0">
                <a:latin typeface="Tahoma" pitchFamily="34" charset="0"/>
                <a:cs typeface="Tahoma" pitchFamily="34" charset="0"/>
              </a:rPr>
              <a:t>Tape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wrapper down on all </a:t>
            </a:r>
            <a:r>
              <a:rPr lang="en-US" sz="3200" b="1" u="sng" dirty="0">
                <a:solidFill>
                  <a:srgbClr val="FFFF00"/>
                </a:solidFill>
                <a:latin typeface="Tahoma" pitchFamily="34" charset="0"/>
                <a:cs typeface="Tahoma" pitchFamily="34" charset="0"/>
              </a:rPr>
              <a:t>FOUR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 edges 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WOUND</a:t>
            </a:r>
            <a:b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Using an Improvised Seal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6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1206" y="1417638"/>
            <a:ext cx="5569587" cy="51756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340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uck004"/>
          <p:cNvPicPr>
            <a:picLocks noChangeAspect="1" noChangeArrowheads="1"/>
          </p:cNvPicPr>
          <p:nvPr/>
        </p:nvPicPr>
        <p:blipFill>
          <a:blip r:embed="rId2">
            <a:lum bright="-10000" contrast="6000"/>
          </a:blip>
          <a:srcRect/>
          <a:stretch>
            <a:fillRect/>
          </a:stretch>
        </p:blipFill>
        <p:spPr bwMode="auto">
          <a:xfrm>
            <a:off x="890338" y="1600200"/>
            <a:ext cx="10443410" cy="52578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lnSpc>
                <a:spcPct val="80000"/>
              </a:lnSpc>
              <a:buClr>
                <a:schemeClr val="bg1"/>
              </a:buClr>
              <a:buFont typeface="Arial" charset="0"/>
              <a:buChar char="•"/>
              <a:tabLst>
                <a:tab pos="7086600" algn="l"/>
              </a:tabLst>
            </a:pPr>
            <a:endParaRPr lang="en-US" sz="28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buFont typeface="Arial" charset="0"/>
              <a:buChar char="•"/>
              <a:tabLst>
                <a:tab pos="7086600" algn="l"/>
              </a:tabLst>
            </a:pPr>
            <a:r>
              <a:rPr lang="en-US" sz="2800" b="1" dirty="0">
                <a:latin typeface="Tahoma" pitchFamily="34" charset="0"/>
                <a:cs typeface="Tahoma" pitchFamily="34" charset="0"/>
              </a:rPr>
              <a:t>Dress the wound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buFont typeface="Arial" charset="0"/>
              <a:buChar char="•"/>
              <a:tabLst>
                <a:tab pos="7086600" algn="l"/>
              </a:tabLst>
            </a:pPr>
            <a:endParaRPr lang="en-US" sz="2800" b="1" dirty="0">
              <a:latin typeface="Tahoma" pitchFamily="34" charset="0"/>
              <a:cs typeface="Tahoma" pitchFamily="34" charset="0"/>
            </a:endParaRP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buFont typeface="Arial" charset="0"/>
              <a:buChar char="•"/>
              <a:tabLst>
                <a:tab pos="7086600" algn="l"/>
              </a:tabLst>
            </a:pPr>
            <a:r>
              <a:rPr lang="en-US" sz="2800" b="1" dirty="0">
                <a:latin typeface="Tahoma" pitchFamily="34" charset="0"/>
                <a:cs typeface="Tahoma" pitchFamily="34" charset="0"/>
              </a:rPr>
              <a:t>Using a casualty’s field dressing 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or Emergency </a:t>
            </a:r>
            <a:r>
              <a:rPr lang="en-US" sz="2800" b="1" dirty="0">
                <a:latin typeface="Tahoma" pitchFamily="34" charset="0"/>
                <a:cs typeface="Tahoma" pitchFamily="34" charset="0"/>
              </a:rPr>
              <a:t>Trauma Bandage (ETB)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buFont typeface="Arial" charset="0"/>
              <a:buChar char="•"/>
              <a:tabLst>
                <a:tab pos="7086600" algn="l"/>
              </a:tabLst>
            </a:pPr>
            <a:endParaRPr lang="en-US" sz="2800" b="1" dirty="0">
              <a:latin typeface="Tahoma" pitchFamily="34" charset="0"/>
              <a:cs typeface="Tahoma" pitchFamily="34" charset="0"/>
            </a:endParaRP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buNone/>
              <a:tabLst>
                <a:tab pos="7086600" algn="l"/>
              </a:tabLst>
            </a:pPr>
            <a:r>
              <a:rPr lang="en-US" sz="2800" b="1" dirty="0">
                <a:latin typeface="Tahoma" pitchFamily="34" charset="0"/>
                <a:cs typeface="Tahoma" pitchFamily="34" charset="0"/>
              </a:rPr>
              <a:t> Tie knot on top/center of dressing</a:t>
            </a:r>
          </a:p>
          <a:p>
            <a:pPr marL="742950" lvl="1" indent="-285750">
              <a:lnSpc>
                <a:spcPct val="80000"/>
              </a:lnSpc>
              <a:buClr>
                <a:schemeClr val="bg1"/>
              </a:buClr>
              <a:tabLst>
                <a:tab pos="7086600" algn="l"/>
              </a:tabLst>
            </a:pPr>
            <a:endParaRPr lang="en-US" sz="28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WOUND</a:t>
            </a:r>
            <a:b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Using an Improvised Seal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4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779" y="1578240"/>
            <a:ext cx="3124200" cy="3675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3880" y="1578240"/>
            <a:ext cx="4851038" cy="367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14970" y="1578239"/>
            <a:ext cx="3477029" cy="3675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202599" y="5413905"/>
            <a:ext cx="2133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ACS</a:t>
            </a:r>
            <a:endParaRPr lang="en-US" sz="40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68278" y="5413905"/>
            <a:ext cx="1970411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Bolin®</a:t>
            </a:r>
            <a:endParaRPr lang="en-US" sz="40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2079" y="5413905"/>
            <a:ext cx="2133600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 err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Hyfin</a:t>
            </a:r>
            <a:r>
              <a:rPr lang="en-US" sz="40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®</a:t>
            </a:r>
            <a:endParaRPr lang="en-US" sz="40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0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0122" y="1417638"/>
            <a:ext cx="9671755" cy="544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5067299" y="4435642"/>
            <a:ext cx="2057400" cy="1676400"/>
          </a:xfrm>
          <a:prstGeom prst="ellipse">
            <a:avLst/>
          </a:prstGeom>
          <a:noFill/>
          <a:ln w="50800" cmpd="sng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7124699" y="4435642"/>
            <a:ext cx="2514600" cy="1371600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30"/>
          <p:cNvSpPr txBox="1">
            <a:spLocks noChangeArrowheads="1"/>
          </p:cNvSpPr>
          <p:nvPr/>
        </p:nvSpPr>
        <p:spPr bwMode="auto">
          <a:xfrm>
            <a:off x="7775221" y="4736473"/>
            <a:ext cx="1828800" cy="769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>
                <a:latin typeface="Tahoma" pitchFamily="34" charset="0"/>
                <a:cs typeface="Tahoma" pitchFamily="34" charset="0"/>
              </a:rPr>
              <a:t>ACS</a:t>
            </a:r>
          </a:p>
        </p:txBody>
      </p:sp>
    </p:spTree>
    <p:extLst>
      <p:ext uri="{BB962C8B-B14F-4D97-AF65-F5344CB8AC3E}">
        <p14:creationId xmlns:p14="http://schemas.microsoft.com/office/powerpoint/2010/main" val="339695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6 - Treating a Sucking Chest W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990" y="312821"/>
            <a:ext cx="8470231" cy="63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One problem you may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 encounter is an object protruding from the wound. </a:t>
            </a:r>
          </a:p>
          <a:p>
            <a:pPr marL="137160" indent="0">
              <a:buNone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For instance, an explosion may have propelled a small broken tree limb with enough force to penetrate a casualty’s chest.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SEAL THE WOUND</a:t>
            </a:r>
            <a:b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With an Impaled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Object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12000" contrast="42000"/>
          </a:blip>
          <a:srcRect/>
          <a:stretch>
            <a:fillRect/>
          </a:stretch>
        </p:blipFill>
        <p:spPr bwMode="auto">
          <a:xfrm>
            <a:off x="3838074" y="4427620"/>
            <a:ext cx="4950864" cy="24303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25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algn="ctr">
              <a:buFont typeface="Arial" charset="0"/>
              <a:buChar char="•"/>
              <a:defRPr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Place occlusive material around the impaled object.</a:t>
            </a:r>
          </a:p>
          <a:p>
            <a:pPr algn="ctr">
              <a:defRPr/>
            </a:pP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algn="ctr">
              <a:buFont typeface="Arial" charset="0"/>
              <a:buChar char="•"/>
              <a:defRPr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Use bandaging material to build up and stabilize the impaled object to keep it from moving.</a:t>
            </a:r>
          </a:p>
          <a:p>
            <a:pPr algn="ctr">
              <a:defRPr/>
            </a:pP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  <a:defRPr/>
            </a:pPr>
            <a:r>
              <a:rPr lang="en-US" sz="3200" b="1" u="sng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Do not attempt to remove the object!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IMPALED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OBJECT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8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5011"/>
            <a:ext cx="10972800" cy="5924349"/>
          </a:xfrm>
        </p:spPr>
        <p:txBody>
          <a:bodyPr>
            <a:normAutofit fontScale="85000" lnSpcReduction="20000"/>
          </a:bodyPr>
          <a:lstStyle/>
          <a:p>
            <a:pPr marL="137160" indent="0">
              <a:buNone/>
            </a:pPr>
            <a:endParaRPr lang="en-US" dirty="0">
              <a:latin typeface="Calibri" pitchFamily="34" charset="0"/>
            </a:endParaRP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TASK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 Treat a simulated casualty with penetrating chest trauma, including decompressing a tension pneumothorax.</a:t>
            </a:r>
          </a:p>
          <a:p>
            <a:pPr marL="137160" indent="0">
              <a:buNone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CONDITIONS 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Given a simulated conscious or unconscious casualty and a combat lifesaver medical equipment set.</a:t>
            </a:r>
          </a:p>
          <a:p>
            <a:pPr marL="137160" indent="0">
              <a:buNone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STANDARDS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 Score a GO on the performance checklists and additional injuries to the casualty are prevented. </a:t>
            </a:r>
          </a:p>
          <a:p>
            <a:pPr marL="137160" indent="0" algn="ctr">
              <a:buNone/>
            </a:pPr>
            <a:endParaRPr lang="en-US" b="1" dirty="0"/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</a:rPr>
              <a:t>REFERENCES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</a:rPr>
              <a:t>STP 21-1-1-SMCT, Soldier’s Manual of Common </a:t>
            </a:r>
            <a:r>
              <a:rPr lang="en-US" sz="3200" b="1" dirty="0">
                <a:latin typeface="Tahoma" pitchFamily="34" charset="0"/>
              </a:rPr>
              <a:t>Task: </a:t>
            </a:r>
          </a:p>
          <a:p>
            <a:pPr marL="137160" indent="0" algn="ctr">
              <a:buNone/>
            </a:pPr>
            <a:r>
              <a:rPr lang="en-US" sz="3200" b="1" dirty="0">
                <a:latin typeface="Tahoma" pitchFamily="34" charset="0"/>
              </a:rPr>
              <a:t>Skill Level 1. FM 4-25.11, First Aid</a:t>
            </a: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3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b="1" dirty="0">
                <a:latin typeface="Tahoma" pitchFamily="34" charset="0"/>
              </a:rPr>
              <a:t>Position the conscious casualty wound side down or sitting up.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 dirty="0">
                <a:latin typeface="Tahoma" pitchFamily="34" charset="0"/>
              </a:rPr>
              <a:t>Place an unconscious casualty in the recovery position or wound side down.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</a:rPr>
              <a:t>POSITIONING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199" y="3657600"/>
            <a:ext cx="9529011" cy="303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778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22000"/>
          </a:blip>
          <a:srcRect/>
          <a:stretch>
            <a:fillRect/>
          </a:stretch>
        </p:blipFill>
        <p:spPr bwMode="auto">
          <a:xfrm>
            <a:off x="842210" y="1147192"/>
            <a:ext cx="10507579" cy="571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48840"/>
            <a:ext cx="10972800" cy="4709160"/>
          </a:xfrm>
        </p:spPr>
        <p:txBody>
          <a:bodyPr/>
          <a:lstStyle/>
          <a:p>
            <a:pPr marL="137160" indent="0" algn="ctr">
              <a:lnSpc>
                <a:spcPct val="150000"/>
              </a:lnSpc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You must be alert to the possibility of tension pneumothorax whenever a casualty has a penetrating chest wound. </a:t>
            </a:r>
          </a:p>
          <a:p>
            <a:pPr algn="ctr">
              <a:lnSpc>
                <a:spcPct val="150000"/>
              </a:lnSpc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Tahoma" pitchFamily="34" charset="0"/>
                <a:cs typeface="Tahoma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5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 algn="ctr">
              <a:buNone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Tension pneumothorax occurs when the air in the chest continues to accumulate, builds up pressure, and cannot escape. </a:t>
            </a:r>
          </a:p>
          <a:p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This condition results in increasing danger to the casualty's respiratory and cardiovascular system (heart and major blood vessels). </a:t>
            </a:r>
          </a:p>
          <a:p>
            <a:pPr algn="ctr"/>
            <a:r>
              <a:rPr lang="en-US" sz="3200" b="1" dirty="0">
                <a:latin typeface="Tahoma" pitchFamily="34" charset="0"/>
                <a:cs typeface="Tahoma" pitchFamily="34" charset="0"/>
              </a:rPr>
              <a:t>RESULTING IN DEATH!</a:t>
            </a:r>
          </a:p>
          <a:p>
            <a:pPr marL="137160" indent="0">
              <a:buNone/>
            </a:pP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TENSION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PNEUMOTHORAX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9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Anxiety, agitation and apprehension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Diminished or absent breath sounds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Increasing difficulty in breathing 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Cyanosis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Rapid, shallow breathing 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Distended neck veins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Low blood pressure </a:t>
            </a:r>
          </a:p>
          <a:p>
            <a:pPr lvl="1">
              <a:buFont typeface="Wingdings" pitchFamily="2" charset="2"/>
              <a:buNone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 (evidenced by loss of radial pulse) 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7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None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Cool, clammy skin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Decreased level of consciousness</a:t>
            </a:r>
          </a:p>
          <a:p>
            <a:pPr marL="585216" lvl="1" indent="0">
              <a:buNone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3200" b="1" dirty="0" smtClean="0">
                <a:latin typeface="Tahoma" pitchFamily="34" charset="0"/>
                <a:cs typeface="Tahoma" pitchFamily="34" charset="0"/>
              </a:rPr>
              <a:t>   (</a:t>
            </a:r>
            <a:r>
              <a:rPr lang="en-US" sz="3200" b="1" dirty="0">
                <a:latin typeface="Tahoma" pitchFamily="34" charset="0"/>
                <a:cs typeface="Tahoma" pitchFamily="34" charset="0"/>
              </a:rPr>
              <a:t>AVPU scale)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Visible deterioration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Loss of Consciousness</a:t>
            </a:r>
          </a:p>
          <a:p>
            <a:pPr lvl="1">
              <a:buFont typeface="Wingdings" pitchFamily="2" charset="2"/>
              <a:buChar char="§"/>
            </a:pPr>
            <a:r>
              <a:rPr lang="en-US" sz="3200" b="1" dirty="0">
                <a:latin typeface="Tahoma" pitchFamily="34" charset="0"/>
                <a:cs typeface="Tahoma" pitchFamily="34" charset="0"/>
              </a:rPr>
              <a:t>  Tracheal Deviation (shift of </a:t>
            </a:r>
            <a:r>
              <a:rPr lang="en-US" sz="3200" b="1" dirty="0" smtClean="0">
                <a:latin typeface="Tahoma" pitchFamily="34" charset="0"/>
                <a:cs typeface="Tahoma" pitchFamily="34" charset="0"/>
              </a:rPr>
              <a:t>the windpipe</a:t>
            </a:r>
            <a:r>
              <a:rPr lang="en-US" sz="3200" b="1" dirty="0">
                <a:latin typeface="Tahoma" pitchFamily="34" charset="0"/>
                <a:cs typeface="Tahoma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2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igurelarge21-12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684" y="328862"/>
            <a:ext cx="10078880" cy="619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71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lum bright="20000" contrast="12000"/>
          </a:blip>
          <a:srcRect/>
          <a:stretch>
            <a:fillRect/>
          </a:stretch>
        </p:blipFill>
        <p:spPr bwMode="auto">
          <a:xfrm>
            <a:off x="1421796" y="1417638"/>
            <a:ext cx="4087404" cy="282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421796" y="4239127"/>
            <a:ext cx="822753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4" y="1417638"/>
            <a:ext cx="3970421" cy="28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4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6 - Paradoxical Chest 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3220" y="0"/>
            <a:ext cx="505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7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The buildup of trapped air in the casualty's chest can be relieved by puncturing the chest cavity with a needle and catheter </a:t>
            </a:r>
            <a:r>
              <a:rPr lang="en-US" b="1" dirty="0" smtClean="0">
                <a:latin typeface="Tahoma" pitchFamily="34" charset="0"/>
                <a:cs typeface="Tahoma" pitchFamily="34" charset="0"/>
              </a:rPr>
              <a:t>unit;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allowing the trapped air under pressure to escape. </a:t>
            </a:r>
          </a:p>
          <a:p>
            <a:endParaRPr lang="en-US" dirty="0"/>
          </a:p>
          <a:p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A needle chest decompression is performed ONLY if the casualty has torso trauma and progressive trouble breathing.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9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ls 0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9154" y="1417638"/>
            <a:ext cx="10003246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ctr">
              <a:buNone/>
              <a:defRPr/>
            </a:pPr>
            <a:r>
              <a:rPr lang="en-US" sz="4400" b="1" dirty="0"/>
              <a:t> Gather Materials</a:t>
            </a:r>
          </a:p>
          <a:p>
            <a:pPr lvl="1" algn="ctr">
              <a:buNone/>
              <a:defRPr/>
            </a:pPr>
            <a:endParaRPr lang="en-US" sz="4400" b="1" dirty="0"/>
          </a:p>
          <a:p>
            <a:pPr lvl="2" algn="ctr">
              <a:buFont typeface="Wingdings" pitchFamily="2" charset="2"/>
              <a:buChar char="ü"/>
              <a:defRPr/>
            </a:pPr>
            <a:r>
              <a:rPr lang="en-US" sz="4400" b="1" dirty="0"/>
              <a:t>  Large Bore Needle/Catheter Unit</a:t>
            </a:r>
          </a:p>
          <a:p>
            <a:pPr lvl="2" algn="ctr">
              <a:buFont typeface="Wingdings" pitchFamily="2" charset="2"/>
              <a:buChar char="ü"/>
              <a:defRPr/>
            </a:pPr>
            <a:r>
              <a:rPr lang="en-US" sz="4400" b="1" dirty="0"/>
              <a:t>  Tape</a:t>
            </a:r>
          </a:p>
          <a:p>
            <a:pPr lvl="2" algn="ctr">
              <a:buFont typeface="Wingdings" pitchFamily="2" charset="2"/>
              <a:buChar char="ü"/>
              <a:defRPr/>
            </a:pPr>
            <a:r>
              <a:rPr lang="en-US" sz="4400" b="1" dirty="0"/>
              <a:t> Alcohol Prep Pad</a:t>
            </a:r>
          </a:p>
          <a:p>
            <a:pPr lvl="1" algn="ctr">
              <a:buNone/>
              <a:defRPr/>
            </a:pPr>
            <a:endParaRPr lang="en-US" sz="4400" b="1" dirty="0"/>
          </a:p>
          <a:p>
            <a:pPr marL="137160" indent="0">
              <a:buNone/>
            </a:pP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9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74638"/>
            <a:ext cx="10972800" cy="4709160"/>
          </a:xfrm>
        </p:spPr>
        <p:txBody>
          <a:bodyPr/>
          <a:lstStyle/>
          <a:p>
            <a:endParaRPr lang="en-US" dirty="0">
              <a:latin typeface="Calibri" pitchFamily="34" charset="0"/>
            </a:endParaRPr>
          </a:p>
          <a:p>
            <a:endParaRPr lang="en-US" b="1" dirty="0">
              <a:latin typeface="Tahoma" pitchFamily="34" charset="0"/>
              <a:cs typeface="Tahoma" pitchFamily="34" charset="0"/>
            </a:endParaRP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When an object penetrates the chest wall, the injury is called an </a:t>
            </a:r>
            <a:r>
              <a:rPr lang="en-US" b="1" u="sng" dirty="0">
                <a:latin typeface="Tahoma" pitchFamily="34" charset="0"/>
                <a:cs typeface="Tahoma" pitchFamily="34" charset="0"/>
              </a:rPr>
              <a:t>open chest wound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. 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The penetration can be caused by a bullet, knife blade, shrapnel, or other objects. 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INTRODUCTION</a:t>
            </a:r>
            <a:b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4" descr="http://t1.gstatic.com/images?q=tbn:lpGBHSc9azdahM:http://www.palsolidarity.org/main/wp-content/shrapnel-full-sm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4957" y="3791343"/>
            <a:ext cx="4004291" cy="238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http://t2.gstatic.com/images?q=tbn:rBSib0EMA7BNxM:http://www.platatac.com/www/182/files/big_shrapnel-new.jp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87952" y="3791343"/>
            <a:ext cx="3563742" cy="238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ttp://t0.gstatic.com/images?q=tbn:gWpQvJ1QVPUZcM:http://bbs.chinadaily.com.cn/attachments/month_0808/bullets_4KhCaGwQINfs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394" y="3791343"/>
            <a:ext cx="4059314" cy="238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56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0834" y="1417638"/>
            <a:ext cx="4490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ahoma" pitchFamily="34" charset="0"/>
                <a:cs typeface="Tahoma" pitchFamily="34" charset="0"/>
              </a:rPr>
              <a:t>Locate Insertion Site</a:t>
            </a:r>
            <a:endParaRPr lang="en-US" sz="32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2002413"/>
            <a:ext cx="39624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002413"/>
            <a:ext cx="45720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6858000" y="3017838"/>
            <a:ext cx="1219200" cy="1371600"/>
          </a:xfrm>
          <a:prstGeom prst="line">
            <a:avLst/>
          </a:prstGeom>
          <a:noFill/>
          <a:ln w="69850">
            <a:solidFill>
              <a:srgbClr val="FFFF00"/>
            </a:solidFill>
            <a:round/>
            <a:headEnd type="none" w="sm" len="sm"/>
            <a:tailEnd type="stealth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25987" y="1417638"/>
            <a:ext cx="4540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ahoma" pitchFamily="34" charset="0"/>
                <a:cs typeface="Tahoma" pitchFamily="34" charset="0"/>
              </a:rPr>
              <a:t>Decompression Lines</a:t>
            </a:r>
            <a:endParaRPr lang="en-US" sz="32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954" y="2002413"/>
            <a:ext cx="8444089" cy="483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5517443" y="3277760"/>
            <a:ext cx="4800600" cy="114300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20389" y="4420760"/>
            <a:ext cx="4876800" cy="1676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8"/>
          <p:cNvSpPr txBox="1">
            <a:spLocks noChangeArrowheads="1"/>
          </p:cNvSpPr>
          <p:nvPr/>
        </p:nvSpPr>
        <p:spPr bwMode="auto">
          <a:xfrm rot="1113190">
            <a:off x="6172001" y="4959427"/>
            <a:ext cx="345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MID CLAVICULAR LINE</a:t>
            </a:r>
          </a:p>
        </p:txBody>
      </p:sp>
      <p:sp>
        <p:nvSpPr>
          <p:cNvPr id="9" name="TextBox 38"/>
          <p:cNvSpPr txBox="1">
            <a:spLocks noChangeArrowheads="1"/>
          </p:cNvSpPr>
          <p:nvPr/>
        </p:nvSpPr>
        <p:spPr bwMode="auto">
          <a:xfrm rot="834863">
            <a:off x="7161513" y="3635959"/>
            <a:ext cx="345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STERNUM</a:t>
            </a:r>
            <a:endParaRPr lang="en-US" sz="20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4442" y="1417638"/>
            <a:ext cx="2997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Tahoma" pitchFamily="34" charset="0"/>
                <a:cs typeface="Tahoma" pitchFamily="34" charset="0"/>
              </a:rPr>
              <a:t>Insert Needle</a:t>
            </a:r>
            <a:endParaRPr lang="en-US" sz="3200" b="1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0062" y="1417638"/>
            <a:ext cx="4900863" cy="53463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rot="1722900">
            <a:off x="6807311" y="3291137"/>
            <a:ext cx="1712913" cy="647700"/>
          </a:xfrm>
          <a:prstGeom prst="rightArrow">
            <a:avLst>
              <a:gd name="adj1" fmla="val 25409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609600" y="2919476"/>
            <a:ext cx="4495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latin typeface="Tahoma" pitchFamily="34" charset="0"/>
                <a:cs typeface="Tahoma" pitchFamily="34" charset="0"/>
              </a:rPr>
              <a:t>Second Intercostal Space just above the 3</a:t>
            </a:r>
            <a:r>
              <a:rPr lang="en-US" sz="3600" b="1" baseline="30000" dirty="0">
                <a:latin typeface="Tahoma" pitchFamily="34" charset="0"/>
                <a:cs typeface="Tahoma" pitchFamily="34" charset="0"/>
              </a:rPr>
              <a:t>rd</a:t>
            </a:r>
            <a:r>
              <a:rPr lang="en-US" sz="3600" b="1" dirty="0">
                <a:latin typeface="Tahoma" pitchFamily="34" charset="0"/>
                <a:cs typeface="Tahoma" pitchFamily="34" charset="0"/>
              </a:rPr>
              <a:t> rib at a 90° angle </a:t>
            </a:r>
          </a:p>
        </p:txBody>
      </p:sp>
    </p:spTree>
    <p:extLst>
      <p:ext uri="{BB962C8B-B14F-4D97-AF65-F5344CB8AC3E}">
        <p14:creationId xmlns:p14="http://schemas.microsoft.com/office/powerpoint/2010/main" val="188181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cls 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447" y="1417638"/>
            <a:ext cx="9565105" cy="535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4084720" y="5546558"/>
            <a:ext cx="6096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Withdraw Needle while holding the catheter in </a:t>
            </a:r>
            <a:r>
              <a:rPr lang="en-US" sz="2800" b="1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place.</a:t>
            </a:r>
            <a:endParaRPr lang="en-US" sz="28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5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906" y="1417638"/>
            <a:ext cx="11494168" cy="51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0" y="1981200"/>
            <a:ext cx="5105400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Arial" charset="0"/>
              <a:buChar char="•"/>
            </a:pPr>
            <a:r>
              <a:rPr lang="en-US" sz="2800" b="1" dirty="0">
                <a:latin typeface="Tahoma" pitchFamily="34" charset="0"/>
                <a:cs typeface="Tahoma" pitchFamily="34" charset="0"/>
              </a:rPr>
              <a:t>Secure the Catheter</a:t>
            </a:r>
          </a:p>
          <a:p>
            <a:pPr lvl="1"/>
            <a:endParaRPr lang="en-US" sz="2800" b="1" dirty="0">
              <a:latin typeface="Tahoma" pitchFamily="34" charset="0"/>
              <a:cs typeface="Tahoma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b="1" dirty="0">
                <a:latin typeface="Tahoma" pitchFamily="34" charset="0"/>
                <a:cs typeface="Tahoma" pitchFamily="34" charset="0"/>
              </a:rPr>
              <a:t>Use tape to </a:t>
            </a:r>
          </a:p>
          <a:p>
            <a:pPr lvl="1"/>
            <a:r>
              <a:rPr lang="en-US" sz="2800" b="1" dirty="0">
                <a:latin typeface="Tahoma" pitchFamily="34" charset="0"/>
                <a:cs typeface="Tahoma" pitchFamily="34" charset="0"/>
              </a:rPr>
              <a:t>secure the </a:t>
            </a:r>
          </a:p>
          <a:p>
            <a:pPr lvl="1"/>
            <a:r>
              <a:rPr lang="en-US" sz="2800" b="1" dirty="0">
                <a:latin typeface="Tahoma" pitchFamily="34" charset="0"/>
                <a:cs typeface="Tahoma" pitchFamily="34" charset="0"/>
              </a:rPr>
              <a:t>catheter hub </a:t>
            </a:r>
          </a:p>
          <a:p>
            <a:pPr lvl="1"/>
            <a:r>
              <a:rPr lang="en-US" sz="2800" b="1" dirty="0">
                <a:latin typeface="Tahoma" pitchFamily="34" charset="0"/>
                <a:cs typeface="Tahoma" pitchFamily="34" charset="0"/>
              </a:rPr>
              <a:t>to the</a:t>
            </a:r>
          </a:p>
          <a:p>
            <a:pPr lvl="1"/>
            <a:r>
              <a:rPr lang="en-US" sz="2800" b="1" dirty="0">
                <a:latin typeface="Tahoma" pitchFamily="34" charset="0"/>
                <a:cs typeface="Tahoma" pitchFamily="34" charset="0"/>
              </a:rPr>
              <a:t>chest wall</a:t>
            </a:r>
          </a:p>
        </p:txBody>
      </p:sp>
      <p:sp>
        <p:nvSpPr>
          <p:cNvPr id="6" name="TextBox 21"/>
          <p:cNvSpPr txBox="1">
            <a:spLocks noChangeArrowheads="1"/>
          </p:cNvSpPr>
          <p:nvPr/>
        </p:nvSpPr>
        <p:spPr bwMode="auto">
          <a:xfrm>
            <a:off x="5783179" y="3590340"/>
            <a:ext cx="3886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“SUPPORT THE TROOPS” </a:t>
            </a:r>
          </a:p>
        </p:txBody>
      </p:sp>
    </p:spTree>
    <p:extLst>
      <p:ext uri="{BB962C8B-B14F-4D97-AF65-F5344CB8AC3E}">
        <p14:creationId xmlns:p14="http://schemas.microsoft.com/office/powerpoint/2010/main" val="189848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376990" y="204537"/>
            <a:ext cx="1162250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ahoma" pitchFamily="34" charset="0"/>
                <a:cs typeface="Tahoma" pitchFamily="34" charset="0"/>
              </a:rPr>
              <a:t>NEEDLE CHEST DECOMPRESSION</a:t>
            </a:r>
          </a:p>
        </p:txBody>
      </p:sp>
      <p:pic>
        <p:nvPicPr>
          <p:cNvPr id="5" name="Lesson 6 - Needle Chest Decompres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810" y="973978"/>
            <a:ext cx="10234864" cy="57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9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b="1" dirty="0" smtClean="0">
                <a:latin typeface="Tahoma" pitchFamily="34" charset="0"/>
                <a:cs typeface="Tahoma" pitchFamily="34" charset="0"/>
              </a:rPr>
              <a:t>When </a:t>
            </a:r>
            <a:r>
              <a:rPr lang="en-US" b="1" dirty="0">
                <a:latin typeface="Tahoma" pitchFamily="34" charset="0"/>
                <a:cs typeface="Tahoma" pitchFamily="34" charset="0"/>
              </a:rPr>
              <a:t>the casualty is evacuated, they can be positioned: </a:t>
            </a:r>
          </a:p>
          <a:p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On his side with the injured side down 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In a sitting-up position if the casualty finds that position more comfortable and is conscious enough to hold onto the litter</a:t>
            </a:r>
            <a:r>
              <a:rPr lang="en-US" dirty="0"/>
              <a:t>.</a:t>
            </a:r>
          </a:p>
          <a:p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POSITIONING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6578" y="4910772"/>
            <a:ext cx="7178937" cy="1947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099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c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17638"/>
            <a:ext cx="10972800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NEEDLE CHEST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DECOMPRESSION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7792453" y="5534025"/>
            <a:ext cx="6477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b="1" dirty="0">
                <a:latin typeface="Tahoma" pitchFamily="34" charset="0"/>
                <a:cs typeface="Tahoma" pitchFamily="34" charset="0"/>
              </a:rPr>
              <a:t>MONITOR</a:t>
            </a:r>
          </a:p>
          <a:p>
            <a:pPr>
              <a:buFont typeface="Wingdings" pitchFamily="2" charset="2"/>
              <a:buChar char="ü"/>
            </a:pPr>
            <a:r>
              <a:rPr lang="en-US" sz="4000" b="1" dirty="0">
                <a:latin typeface="Tahoma" pitchFamily="34" charset="0"/>
                <a:cs typeface="Tahoma" pitchFamily="34" charset="0"/>
              </a:rPr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135878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neumothorax_1"/>
          <p:cNvPicPr>
            <a:picLocks noChangeAspect="1" noChangeArrowheads="1"/>
          </p:cNvPicPr>
          <p:nvPr/>
        </p:nvPicPr>
        <p:blipFill>
          <a:blip r:embed="rId2">
            <a:lum bright="6000"/>
          </a:blip>
          <a:srcRect/>
          <a:stretch>
            <a:fillRect/>
          </a:stretch>
        </p:blipFill>
        <p:spPr bwMode="auto">
          <a:xfrm>
            <a:off x="0" y="0"/>
            <a:ext cx="12192000" cy="691565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46466" y="2497014"/>
            <a:ext cx="82990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QUESTIONS?</a:t>
            </a:r>
            <a:endParaRPr lang="en-US" sz="96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3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709160"/>
          </a:xfrm>
        </p:spPr>
        <p:txBody>
          <a:bodyPr/>
          <a:lstStyle/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Anytime there is an open 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chest wound, there is danger of 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the lung collapsing!</a:t>
            </a:r>
          </a:p>
          <a:p>
            <a:pPr marL="137160" indent="0" algn="ctr">
              <a:buNone/>
            </a:pPr>
            <a:r>
              <a:rPr lang="en-US" b="1" dirty="0">
                <a:latin typeface="Tahoma" pitchFamily="34" charset="0"/>
              </a:rPr>
              <a:t>If an object punctures the chest wall and allows air to get in, the lung within that area begins to collapse.</a:t>
            </a: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 descr="See full 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500" y="4010526"/>
            <a:ext cx="3429000" cy="256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526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INTRODUCTION</a:t>
            </a:r>
            <a:endParaRPr lang="en-US" sz="44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Picture 4" descr="pneumothora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554" y="1417638"/>
            <a:ext cx="8492892" cy="519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40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est0004-t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866274" y="1417638"/>
            <a:ext cx="10716126" cy="522379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560638"/>
            <a:ext cx="10972800" cy="4709160"/>
          </a:xfrm>
        </p:spPr>
        <p:txBody>
          <a:bodyPr/>
          <a:lstStyle/>
          <a:p>
            <a:pPr marL="137160" indent="0" algn="ctr">
              <a:buNone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 Sucking or hissing sounds coming from chest wound. When a casualty with an open chest wound breathes, air goes in and out of the wound, creating a "sucking" sound. This is why chest wounds are often called “sucking chest wounds.”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OF OPEN CHEST WOUND</a:t>
            </a:r>
            <a:endParaRPr lang="en-US" sz="44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0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SYMPTOMS</a:t>
            </a:r>
            <a:endParaRPr lang="en-US" sz="4400" dirty="0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Lesson 6 - Sucking Chest W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0853" y="1417638"/>
            <a:ext cx="6970294" cy="52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661737"/>
            <a:ext cx="10972800" cy="470916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>
                <a:latin typeface="Tahoma" pitchFamily="34" charset="0"/>
                <a:cs typeface="Tahoma" pitchFamily="34" charset="0"/>
              </a:rPr>
              <a:t>Casualty coughing up blood.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300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>
                <a:latin typeface="Tahoma" pitchFamily="34" charset="0"/>
                <a:cs typeface="Tahoma" pitchFamily="34" charset="0"/>
              </a:rPr>
              <a:t>Frothy blood coming from the chest wound. </a:t>
            </a:r>
          </a:p>
          <a:p>
            <a:pPr marL="137160" indent="0">
              <a:buNone/>
            </a:pPr>
            <a:r>
              <a:rPr lang="en-US" sz="2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2400" b="1" dirty="0" smtClean="0">
                <a:latin typeface="Tahoma" pitchFamily="34" charset="0"/>
                <a:cs typeface="Tahoma" pitchFamily="34" charset="0"/>
              </a:rPr>
              <a:t>    </a:t>
            </a:r>
            <a:r>
              <a:rPr lang="en-US" sz="3100" b="1" dirty="0" smtClean="0">
                <a:latin typeface="Tahoma" pitchFamily="34" charset="0"/>
                <a:cs typeface="Tahoma" pitchFamily="34" charset="0"/>
              </a:rPr>
              <a:t>(</a:t>
            </a:r>
            <a:r>
              <a:rPr lang="en-US" sz="3100" b="1" dirty="0">
                <a:latin typeface="Tahoma" pitchFamily="34" charset="0"/>
                <a:cs typeface="Tahoma" pitchFamily="34" charset="0"/>
              </a:rPr>
              <a:t>The air going in and out of an open chest wound causes bubbles </a:t>
            </a:r>
            <a:r>
              <a:rPr lang="en-US" sz="3100" b="1" dirty="0" smtClean="0">
                <a:latin typeface="Tahoma" pitchFamily="34" charset="0"/>
                <a:cs typeface="Tahoma" pitchFamily="34" charset="0"/>
              </a:rPr>
              <a:t>            in </a:t>
            </a:r>
            <a:r>
              <a:rPr lang="en-US" sz="3100" b="1" dirty="0">
                <a:latin typeface="Tahoma" pitchFamily="34" charset="0"/>
                <a:cs typeface="Tahoma" pitchFamily="34" charset="0"/>
              </a:rPr>
              <a:t>the </a:t>
            </a:r>
            <a:r>
              <a:rPr lang="en-US" sz="3100" b="1" dirty="0" smtClean="0">
                <a:latin typeface="Tahoma" pitchFamily="34" charset="0"/>
                <a:cs typeface="Tahoma" pitchFamily="34" charset="0"/>
              </a:rPr>
              <a:t>blood coming </a:t>
            </a:r>
            <a:r>
              <a:rPr lang="en-US" sz="3100" b="1" dirty="0">
                <a:latin typeface="Tahoma" pitchFamily="34" charset="0"/>
                <a:cs typeface="Tahoma" pitchFamily="34" charset="0"/>
              </a:rPr>
              <a:t>from the wound)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>
                <a:latin typeface="Tahoma" pitchFamily="34" charset="0"/>
                <a:cs typeface="Tahoma" pitchFamily="34" charset="0"/>
              </a:rPr>
              <a:t>Shortness of breath or difficulty in breathing.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300" dirty="0">
              <a:latin typeface="Calibri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300" b="1" dirty="0">
                <a:latin typeface="Tahoma" pitchFamily="34" charset="0"/>
                <a:cs typeface="Tahoma" pitchFamily="34" charset="0"/>
              </a:rPr>
              <a:t>Chest not rising normally when the casualty inhales.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3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95234"/>
            <a:ext cx="10972800" cy="4709160"/>
          </a:xfrm>
        </p:spPr>
        <p:txBody>
          <a:bodyPr>
            <a:normAutofit lnSpcReduction="10000"/>
          </a:bodyPr>
          <a:lstStyle/>
          <a:p>
            <a:endParaRPr lang="en-US" dirty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Increasing pain in shoulder or chest area.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Bluish tint (cyanosis) of lips, inside of mouth, fingertips.</a:t>
            </a:r>
            <a:endParaRPr lang="en-US" sz="2400" b="1" dirty="0">
              <a:latin typeface="Tahoma" pitchFamily="34" charset="0"/>
              <a:cs typeface="Tahoma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Rapid and weak heartbeat (shock).</a:t>
            </a:r>
          </a:p>
          <a:p>
            <a:pPr>
              <a:buFont typeface="Arial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Tahoma" pitchFamily="34" charset="0"/>
                <a:cs typeface="Tahoma" pitchFamily="34" charset="0"/>
              </a:rPr>
              <a:t>If you are unsure if the chest has been penetrated, </a:t>
            </a:r>
            <a:r>
              <a:rPr lang="en-US" b="1" u="sng" dirty="0">
                <a:latin typeface="Tahoma" pitchFamily="34" charset="0"/>
                <a:cs typeface="Tahoma" pitchFamily="34" charset="0"/>
              </a:rPr>
              <a:t>TREAT AS AN OPEN CHEST WOUND!</a:t>
            </a:r>
          </a:p>
          <a:p>
            <a:endParaRPr lang="en-US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Tahoma" pitchFamily="34" charset="0"/>
              <a:cs typeface="Tahoma" pitchFamily="34" charset="0"/>
            </a:endParaRPr>
          </a:p>
          <a:p>
            <a:pPr>
              <a:buFont typeface="Arial" charset="0"/>
              <a:buChar char="•"/>
            </a:pPr>
            <a:endParaRPr lang="en-US" sz="3200" b="1" dirty="0">
              <a:latin typeface="Tahoma" pitchFamily="34" charset="0"/>
              <a:cs typeface="Tahoma" pitchFamily="34" charset="0"/>
            </a:endParaRPr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SIGNS &amp;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SYMPTOMS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0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951</Words>
  <Application>Microsoft Office PowerPoint</Application>
  <PresentationFormat>Widescreen</PresentationFormat>
  <Paragraphs>178</Paragraphs>
  <Slides>38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Tahoma</vt:lpstr>
      <vt:lpstr>Wingdings</vt:lpstr>
      <vt:lpstr>Wingdings 2</vt:lpstr>
      <vt:lpstr>Wingdings 3</vt:lpstr>
      <vt:lpstr>Medical design template</vt:lpstr>
      <vt:lpstr>Lesson 6</vt:lpstr>
      <vt:lpstr>PowerPoint Presentation</vt:lpstr>
      <vt:lpstr>INTRODUCTION </vt:lpstr>
      <vt:lpstr>INTRODUCTION</vt:lpstr>
      <vt:lpstr>INTRODUCTION</vt:lpstr>
      <vt:lpstr>SIGNS OF OPEN CHEST WOUND</vt:lpstr>
      <vt:lpstr>SIGNS &amp; SYMPTOMS</vt:lpstr>
      <vt:lpstr>SIGNS &amp; SYMPTOMS</vt:lpstr>
      <vt:lpstr>SIGNS &amp; SYMPTOMS</vt:lpstr>
      <vt:lpstr>CHECK FOR OPEN CHEST WOUNDS</vt:lpstr>
      <vt:lpstr>EXPOSING THE WOUND</vt:lpstr>
      <vt:lpstr>SEAL THE WOUND Using an Improvised Seal </vt:lpstr>
      <vt:lpstr>SEAL THE WOUND</vt:lpstr>
      <vt:lpstr>SEAL THE WOUND Using an Improvised Seal </vt:lpstr>
      <vt:lpstr>SEAL THE WOUND</vt:lpstr>
      <vt:lpstr>SEAL THE WOUND</vt:lpstr>
      <vt:lpstr>PowerPoint Presentation</vt:lpstr>
      <vt:lpstr>SEAL THE WOUND With an Impaled Object</vt:lpstr>
      <vt:lpstr>IMPALED OBJECT</vt:lpstr>
      <vt:lpstr>POSITIONING</vt:lpstr>
      <vt:lpstr>SIGNS &amp; SYMPTOMS</vt:lpstr>
      <vt:lpstr>TENSION PNEUMOTHORAX</vt:lpstr>
      <vt:lpstr>SIGNS &amp; SYMPTOMS</vt:lpstr>
      <vt:lpstr>SIGNS &amp; SYMPTOMS</vt:lpstr>
      <vt:lpstr>PowerPoint Presentation</vt:lpstr>
      <vt:lpstr>SIGNS &amp; SYMPTOMS</vt:lpstr>
      <vt:lpstr>PowerPoint Presentation</vt:lpstr>
      <vt:lpstr>NEEDLE CHEST DECOMPRESSION</vt:lpstr>
      <vt:lpstr>NEEDLE CHEST DECOMPRESSION</vt:lpstr>
      <vt:lpstr>NEEDLE CHEST DECOMPRESSION</vt:lpstr>
      <vt:lpstr>NEEDLE CHEST DECOMPRESSION</vt:lpstr>
      <vt:lpstr>NEEDLE CHEST DECOMPRESSION</vt:lpstr>
      <vt:lpstr>NEEDLE CHEST DECOMPRESSION</vt:lpstr>
      <vt:lpstr>NEEDLE CHEST DECOMPRESSION</vt:lpstr>
      <vt:lpstr>PowerPoint Presentation</vt:lpstr>
      <vt:lpstr>POSITIONING</vt:lpstr>
      <vt:lpstr>NEEDLE CHEST DECOMPRESSION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2014-04-06T17:03:49Z</dcterms:created>
  <dcterms:modified xsi:type="dcterms:W3CDTF">2014-04-06T18:25:56Z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